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318" r:id="rId5"/>
    <p:sldId id="320" r:id="rId6"/>
    <p:sldId id="32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 Monforte" initials="RM" lastIdx="2" clrIdx="0">
    <p:extLst>
      <p:ext uri="{19B8F6BF-5375-455C-9EA6-DF929625EA0E}">
        <p15:presenceInfo xmlns:p15="http://schemas.microsoft.com/office/powerpoint/2012/main" userId="S::rosa.monforte@erp-recycling.org::899ff739-f7cc-433a-985c-3a7dd98a4667" providerId="AD"/>
      </p:ext>
    </p:extLst>
  </p:cmAuthor>
  <p:cmAuthor id="2" name="Filipa Moita" initials="FM" lastIdx="6" clrIdx="1">
    <p:extLst>
      <p:ext uri="{19B8F6BF-5375-455C-9EA6-DF929625EA0E}">
        <p15:presenceInfo xmlns:p15="http://schemas.microsoft.com/office/powerpoint/2012/main" userId="S::filipa.moita@erp-recycling.org::be92fc0f-a82d-4211-9579-dc0b470fa9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62C"/>
    <a:srgbClr val="676C6E"/>
    <a:srgbClr val="009946"/>
    <a:srgbClr val="95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37"/>
  </p:normalViewPr>
  <p:slideViewPr>
    <p:cSldViewPr snapToGrid="0" snapToObjects="1">
      <p:cViewPr varScale="1">
        <p:scale>
          <a:sx n="89" d="100"/>
          <a:sy n="89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C0B72-D846-5443-A547-C8580EA383EB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3E3C1-EB0F-6149-AE67-CCF1D7563B8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4BD85F-8DAF-9E4A-A256-8023EDD799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223D25-7754-C34D-9CF4-D034C711A3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F403F48-B3FE-C94F-9E5D-D98B89F8F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737" y="2262138"/>
            <a:ext cx="6880752" cy="9441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B52863-3C2B-4349-8269-D52ECC5832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4004071"/>
            <a:ext cx="3605130" cy="339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The speaker with a long name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B418B16A-9112-124D-8CFE-8F468DAED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726" y="1465832"/>
            <a:ext cx="2357882" cy="2819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 MARCH 2019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CDF63C-6B90-D847-98BF-9AA3D0663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4878" y="271500"/>
            <a:ext cx="1659438" cy="652765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432D3E0F-4546-CF44-BC0C-3F50B0D78D86}"/>
              </a:ext>
            </a:extLst>
          </p:cNvPr>
          <p:cNvCxnSpPr/>
          <p:nvPr userDrawn="1"/>
        </p:nvCxnSpPr>
        <p:spPr>
          <a:xfrm>
            <a:off x="796922" y="1983185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4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A8ED6F-EFA8-E948-97D6-1941BF4CBB48}"/>
              </a:ext>
            </a:extLst>
          </p:cNvPr>
          <p:cNvSpPr/>
          <p:nvPr userDrawn="1"/>
        </p:nvSpPr>
        <p:spPr>
          <a:xfrm>
            <a:off x="4082603" y="1098550"/>
            <a:ext cx="8109397" cy="4660900"/>
          </a:xfrm>
          <a:prstGeom prst="rect">
            <a:avLst/>
          </a:prstGeom>
          <a:solidFill>
            <a:srgbClr val="676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76C6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7413FC-7CE3-6248-AB52-F658912E3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2603" y="1098550"/>
            <a:ext cx="8109397" cy="4660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9D6FC31-23B9-DE49-B81C-251163D8A2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725" y="2113083"/>
            <a:ext cx="5510904" cy="26318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Quote with three lines of size as well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AA12B2-5685-3542-9DB4-FD94D6C1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5F63C-06DE-AD43-89F9-C43CC066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22F8DE-792E-7743-9E93-C3ED6FDC9CF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30 </a:t>
            </a:r>
            <a:r>
              <a:rPr lang="en-US" dirty="0" err="1"/>
              <a:t>março</a:t>
            </a:r>
            <a:r>
              <a:rPr lang="en-US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31851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texto + destaque +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97C0EF0-5A1E-0F49-931B-F98BD1BAE1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9" y="1267961"/>
            <a:ext cx="3087726" cy="201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tabela</a:t>
            </a:r>
            <a:r>
              <a:rPr lang="en-US" dirty="0"/>
              <a:t> com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DD20626-7AC5-D64F-9187-71AC6A693E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3409210"/>
            <a:ext cx="278260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2DFE6A0-CA70-1844-9E87-18BA309D7F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5969" y="4901899"/>
            <a:ext cx="2782606" cy="766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id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3EF9F17-60EE-534A-B78D-6FA3EB95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C9AAA72-D6B9-324A-A3F7-2952D4E31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65E92E6-A850-EC4D-93E9-3C421BD2283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5165AD24-7862-2A4C-BC61-391187D92257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894728" y="1268413"/>
            <a:ext cx="6657509" cy="5027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+ texto + destaque +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97C0EF0-5A1E-0F49-931B-F98BD1BAE1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9" y="1267961"/>
            <a:ext cx="3087726" cy="201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gráfico</a:t>
            </a:r>
            <a:r>
              <a:rPr lang="en-US" dirty="0"/>
              <a:t> com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3EF9F17-60EE-534A-B78D-6FA3EB95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C9AAA72-D6B9-324A-A3F7-2952D4E318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65E92E6-A850-EC4D-93E9-3C421BD2283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4970538-23B0-8449-996A-71F6B1601F2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899025" y="1268413"/>
            <a:ext cx="6718300" cy="5027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CF4D0E0-D2FF-4B4C-9E6B-13F6D42D42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3409210"/>
            <a:ext cx="278260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B0B8D24-4ED4-C54F-88A4-90E95C359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5969" y="4901899"/>
            <a:ext cx="2782606" cy="766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id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8634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FD1C-49AB-E44A-A726-DECFB1FF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F3D5F-8855-6C47-A91E-22D62770CA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F1FD6-E716-4A4B-BA69-C8F11CDB5B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2033F65-E399-DA41-A2E1-4E6757304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8" y="1267961"/>
            <a:ext cx="3994145" cy="201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organograma</a:t>
            </a:r>
            <a:r>
              <a:rPr lang="en-US" dirty="0"/>
              <a:t> com </a:t>
            </a:r>
            <a:r>
              <a:rPr lang="en-US" dirty="0" err="1"/>
              <a:t>três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25" name="SmartArt Placeholder 24">
            <a:extLst>
              <a:ext uri="{FF2B5EF4-FFF2-40B4-BE49-F238E27FC236}">
                <a16:creationId xmlns:a16="http://schemas.microsoft.com/office/drawing/2014/main" id="{AC4FAC34-CAAF-2E41-9334-122BA8C48364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4943879" y="1268413"/>
            <a:ext cx="6740121" cy="5141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D141E04-664A-F246-9B5B-13775F792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3446160"/>
            <a:ext cx="278260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771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bullets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F06D89-FB48-8141-B3C2-A9B08AA12172}"/>
              </a:ext>
            </a:extLst>
          </p:cNvPr>
          <p:cNvSpPr/>
          <p:nvPr userDrawn="1"/>
        </p:nvSpPr>
        <p:spPr>
          <a:xfrm>
            <a:off x="7740202" y="824249"/>
            <a:ext cx="4451797" cy="6033751"/>
          </a:xfrm>
          <a:prstGeom prst="rect">
            <a:avLst/>
          </a:prstGeom>
          <a:solidFill>
            <a:srgbClr val="676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76C6E"/>
              </a:solidFill>
            </a:endParaRP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B943700-65F1-8740-80AF-827770702C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9" y="868716"/>
            <a:ext cx="5028008" cy="605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das bullets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6DEEF6F-3B98-2548-B9CE-9740F867B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2463751"/>
            <a:ext cx="3920425" cy="627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01.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C281412-6343-5047-B66C-56E2F6B40B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700" y="3337368"/>
            <a:ext cx="3920425" cy="809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02. </a:t>
            </a:r>
            <a:r>
              <a:rPr lang="en-US" dirty="0" err="1"/>
              <a:t>Fusce</a:t>
            </a:r>
            <a:r>
              <a:rPr lang="en-US" dirty="0"/>
              <a:t> non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pharetra </a:t>
            </a:r>
            <a:r>
              <a:rPr lang="en-US" dirty="0" err="1"/>
              <a:t>neque</a:t>
            </a:r>
            <a:r>
              <a:rPr lang="en-US" dirty="0"/>
              <a:t> id dolor </a:t>
            </a:r>
            <a:r>
              <a:rPr lang="en-US" dirty="0" err="1"/>
              <a:t>malesuada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et </a:t>
            </a:r>
            <a:r>
              <a:rPr lang="en-US" dirty="0" err="1"/>
              <a:t>massa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E7487C3-9D62-ED4D-B6A2-6990173FB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0310" y="4339773"/>
            <a:ext cx="3920425" cy="809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03. </a:t>
            </a:r>
            <a:r>
              <a:rPr lang="en-US" dirty="0" err="1"/>
              <a:t>Nulla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ex, non gravida ante </a:t>
            </a:r>
            <a:r>
              <a:rPr lang="en-US" dirty="0" err="1"/>
              <a:t>tristique</a:t>
            </a:r>
            <a:r>
              <a:rPr lang="en-US" dirty="0"/>
              <a:t> a.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85D698-CD8B-2941-BB77-6958FC3D77A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40202" y="824249"/>
            <a:ext cx="4451797" cy="60337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1B93D38-EBD0-204A-8207-24452B24E2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8043" y="2463751"/>
            <a:ext cx="3814295" cy="36447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Quote with four lines as well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66F574F-A7B8-B04C-929D-B34F72DB65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969" y="1474019"/>
            <a:ext cx="5028008" cy="612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com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F157A5-A971-8E47-900D-1FBCA96C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0F109B6-2169-3441-B379-C7844CD23B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3969A37-E06B-8348-8DE1-DA659A50499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5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+ texto ao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7BA7F66-A9D6-2D4E-9C00-402349B13BC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F319755-818E-0D44-9897-5E0FE0AB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7F362EB-FB23-314C-BB0A-AB3D3C9E6601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15570478-49B8-AF40-AAD4-B7E047378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195" y="5602334"/>
            <a:ext cx="11001076" cy="58378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5" name="Marcador de Posição da Imagem 4">
            <a:extLst>
              <a:ext uri="{FF2B5EF4-FFF2-40B4-BE49-F238E27FC236}">
                <a16:creationId xmlns:a16="http://schemas.microsoft.com/office/drawing/2014/main" id="{97A1207A-7EE1-C644-88B3-05EF18D1AE4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11195" y="715617"/>
            <a:ext cx="11001076" cy="4657477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3243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texto + imagem circ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F0C1-D180-5E4E-AAC9-FBAF5204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D5D2-634C-AF4E-9F7A-2FAD66B03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1179-91F6-0E41-A068-3EB8845120F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8CF1B8-0D51-F140-9363-6AD3D11B91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166" y="537329"/>
            <a:ext cx="5703217" cy="570321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2BDF4C-208C-CF4C-909C-0E4819E48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043709"/>
            <a:ext cx="4604177" cy="2678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four lines  text as well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ECD7D-7D70-6846-8681-285FA391B425}"/>
              </a:ext>
            </a:extLst>
          </p:cNvPr>
          <p:cNvCxnSpPr/>
          <p:nvPr userDrawn="1"/>
        </p:nvCxnSpPr>
        <p:spPr>
          <a:xfrm>
            <a:off x="852886" y="3964461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22A0555-2EAC-964B-A38A-240903EB4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4212775"/>
            <a:ext cx="278260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4702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+ texto + imagem losang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F0C1-D180-5E4E-AAC9-FBAF5204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D5D2-634C-AF4E-9F7A-2FAD66B03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1179-91F6-0E41-A068-3EB8845120F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8CF1B8-0D51-F140-9363-6AD3D11B91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72481" y="-11310"/>
            <a:ext cx="6910500" cy="6884030"/>
          </a:xfrm>
          <a:custGeom>
            <a:avLst/>
            <a:gdLst>
              <a:gd name="connsiteX0" fmla="*/ 0 w 5703217"/>
              <a:gd name="connsiteY0" fmla="*/ 0 h 5703217"/>
              <a:gd name="connsiteX1" fmla="*/ 5703217 w 5703217"/>
              <a:gd name="connsiteY1" fmla="*/ 0 h 5703217"/>
              <a:gd name="connsiteX2" fmla="*/ 5703217 w 5703217"/>
              <a:gd name="connsiteY2" fmla="*/ 5703217 h 5703217"/>
              <a:gd name="connsiteX3" fmla="*/ 0 w 5703217"/>
              <a:gd name="connsiteY3" fmla="*/ 5703217 h 5703217"/>
              <a:gd name="connsiteX4" fmla="*/ 0 w 5703217"/>
              <a:gd name="connsiteY4" fmla="*/ 0 h 5703217"/>
              <a:gd name="connsiteX0" fmla="*/ 683394 w 5703217"/>
              <a:gd name="connsiteY0" fmla="*/ 0 h 6251857"/>
              <a:gd name="connsiteX1" fmla="*/ 5703217 w 5703217"/>
              <a:gd name="connsiteY1" fmla="*/ 548640 h 6251857"/>
              <a:gd name="connsiteX2" fmla="*/ 5703217 w 5703217"/>
              <a:gd name="connsiteY2" fmla="*/ 6251857 h 6251857"/>
              <a:gd name="connsiteX3" fmla="*/ 0 w 5703217"/>
              <a:gd name="connsiteY3" fmla="*/ 6251857 h 6251857"/>
              <a:gd name="connsiteX4" fmla="*/ 683394 w 5703217"/>
              <a:gd name="connsiteY4" fmla="*/ 0 h 6251857"/>
              <a:gd name="connsiteX0" fmla="*/ 683394 w 5982350"/>
              <a:gd name="connsiteY0" fmla="*/ 0 h 6251857"/>
              <a:gd name="connsiteX1" fmla="*/ 5982350 w 5982350"/>
              <a:gd name="connsiteY1" fmla="*/ 19251 h 6251857"/>
              <a:gd name="connsiteX2" fmla="*/ 5703217 w 5982350"/>
              <a:gd name="connsiteY2" fmla="*/ 6251857 h 6251857"/>
              <a:gd name="connsiteX3" fmla="*/ 0 w 5982350"/>
              <a:gd name="connsiteY3" fmla="*/ 6251857 h 6251857"/>
              <a:gd name="connsiteX4" fmla="*/ 683394 w 5982350"/>
              <a:gd name="connsiteY4" fmla="*/ 0 h 6251857"/>
              <a:gd name="connsiteX0" fmla="*/ 1549668 w 6848624"/>
              <a:gd name="connsiteY0" fmla="*/ 0 h 6858248"/>
              <a:gd name="connsiteX1" fmla="*/ 6848624 w 6848624"/>
              <a:gd name="connsiteY1" fmla="*/ 19251 h 6858248"/>
              <a:gd name="connsiteX2" fmla="*/ 6569491 w 6848624"/>
              <a:gd name="connsiteY2" fmla="*/ 6251857 h 6858248"/>
              <a:gd name="connsiteX3" fmla="*/ 0 w 6848624"/>
              <a:gd name="connsiteY3" fmla="*/ 6858248 h 6858248"/>
              <a:gd name="connsiteX4" fmla="*/ 1549668 w 6848624"/>
              <a:gd name="connsiteY4" fmla="*/ 0 h 6858248"/>
              <a:gd name="connsiteX0" fmla="*/ 1549668 w 6848624"/>
              <a:gd name="connsiteY0" fmla="*/ 0 h 6858248"/>
              <a:gd name="connsiteX1" fmla="*/ 6848624 w 6848624"/>
              <a:gd name="connsiteY1" fmla="*/ 19251 h 6858248"/>
              <a:gd name="connsiteX2" fmla="*/ 5375959 w 6848624"/>
              <a:gd name="connsiteY2" fmla="*/ 6858248 h 6858248"/>
              <a:gd name="connsiteX3" fmla="*/ 0 w 6848624"/>
              <a:gd name="connsiteY3" fmla="*/ 6858248 h 6858248"/>
              <a:gd name="connsiteX4" fmla="*/ 1549668 w 6848624"/>
              <a:gd name="connsiteY4" fmla="*/ 0 h 6858248"/>
              <a:gd name="connsiteX0" fmla="*/ 1559293 w 6858249"/>
              <a:gd name="connsiteY0" fmla="*/ 0 h 6877498"/>
              <a:gd name="connsiteX1" fmla="*/ 6858249 w 6858249"/>
              <a:gd name="connsiteY1" fmla="*/ 19251 h 6877498"/>
              <a:gd name="connsiteX2" fmla="*/ 5385584 w 6858249"/>
              <a:gd name="connsiteY2" fmla="*/ 6858248 h 6877498"/>
              <a:gd name="connsiteX3" fmla="*/ 0 w 6858249"/>
              <a:gd name="connsiteY3" fmla="*/ 6877498 h 6877498"/>
              <a:gd name="connsiteX4" fmla="*/ 1559293 w 6858249"/>
              <a:gd name="connsiteY4" fmla="*/ 0 h 6877498"/>
              <a:gd name="connsiteX0" fmla="*/ 1559293 w 6858249"/>
              <a:gd name="connsiteY0" fmla="*/ 0 h 6877842"/>
              <a:gd name="connsiteX1" fmla="*/ 6858249 w 6858249"/>
              <a:gd name="connsiteY1" fmla="*/ 19251 h 6877842"/>
              <a:gd name="connsiteX2" fmla="*/ 5379053 w 6858249"/>
              <a:gd name="connsiteY2" fmla="*/ 6877842 h 6877842"/>
              <a:gd name="connsiteX3" fmla="*/ 0 w 6858249"/>
              <a:gd name="connsiteY3" fmla="*/ 6877498 h 6877842"/>
              <a:gd name="connsiteX4" fmla="*/ 1559293 w 6858249"/>
              <a:gd name="connsiteY4" fmla="*/ 0 h 6877842"/>
              <a:gd name="connsiteX0" fmla="*/ 1611544 w 6910500"/>
              <a:gd name="connsiteY0" fmla="*/ 0 h 6884030"/>
              <a:gd name="connsiteX1" fmla="*/ 6910500 w 6910500"/>
              <a:gd name="connsiteY1" fmla="*/ 19251 h 6884030"/>
              <a:gd name="connsiteX2" fmla="*/ 5431304 w 6910500"/>
              <a:gd name="connsiteY2" fmla="*/ 6877842 h 6884030"/>
              <a:gd name="connsiteX3" fmla="*/ 0 w 6910500"/>
              <a:gd name="connsiteY3" fmla="*/ 6884030 h 6884030"/>
              <a:gd name="connsiteX4" fmla="*/ 1611544 w 6910500"/>
              <a:gd name="connsiteY4" fmla="*/ 0 h 68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500" h="6884030">
                <a:moveTo>
                  <a:pt x="1611544" y="0"/>
                </a:moveTo>
                <a:lnTo>
                  <a:pt x="6910500" y="19251"/>
                </a:lnTo>
                <a:lnTo>
                  <a:pt x="5431304" y="6877842"/>
                </a:lnTo>
                <a:lnTo>
                  <a:pt x="0" y="6884030"/>
                </a:lnTo>
                <a:lnTo>
                  <a:pt x="1611544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2BDF4C-208C-CF4C-909C-0E4819E48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043709"/>
            <a:ext cx="4604177" cy="2678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four lines  text as well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ECD7D-7D70-6846-8681-285FA391B425}"/>
              </a:ext>
            </a:extLst>
          </p:cNvPr>
          <p:cNvCxnSpPr/>
          <p:nvPr userDrawn="1"/>
        </p:nvCxnSpPr>
        <p:spPr>
          <a:xfrm>
            <a:off x="852886" y="3964461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22A0555-2EAC-964B-A38A-240903EB4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4212775"/>
            <a:ext cx="278260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9141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+ texto + imagem ang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F0C1-D180-5E4E-AAC9-FBAF5204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D5D2-634C-AF4E-9F7A-2FAD66B03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1179-91F6-0E41-A068-3EB8845120F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8CF1B8-0D51-F140-9363-6AD3D11B91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586" y="1108037"/>
            <a:ext cx="6092413" cy="5786197"/>
          </a:xfrm>
          <a:custGeom>
            <a:avLst/>
            <a:gdLst>
              <a:gd name="connsiteX0" fmla="*/ 0 w 5339378"/>
              <a:gd name="connsiteY0" fmla="*/ 0 h 5065434"/>
              <a:gd name="connsiteX1" fmla="*/ 5339378 w 5339378"/>
              <a:gd name="connsiteY1" fmla="*/ 0 h 5065434"/>
              <a:gd name="connsiteX2" fmla="*/ 5339378 w 5339378"/>
              <a:gd name="connsiteY2" fmla="*/ 5065434 h 5065434"/>
              <a:gd name="connsiteX3" fmla="*/ 0 w 5339378"/>
              <a:gd name="connsiteY3" fmla="*/ 5065434 h 5065434"/>
              <a:gd name="connsiteX4" fmla="*/ 0 w 5339378"/>
              <a:gd name="connsiteY4" fmla="*/ 0 h 5065434"/>
              <a:gd name="connsiteX0" fmla="*/ 0 w 5888018"/>
              <a:gd name="connsiteY0" fmla="*/ 0 h 5205283"/>
              <a:gd name="connsiteX1" fmla="*/ 5888018 w 5888018"/>
              <a:gd name="connsiteY1" fmla="*/ 139849 h 5205283"/>
              <a:gd name="connsiteX2" fmla="*/ 5888018 w 5888018"/>
              <a:gd name="connsiteY2" fmla="*/ 5205283 h 5205283"/>
              <a:gd name="connsiteX3" fmla="*/ 548640 w 5888018"/>
              <a:gd name="connsiteY3" fmla="*/ 5205283 h 5205283"/>
              <a:gd name="connsiteX4" fmla="*/ 0 w 5888018"/>
              <a:gd name="connsiteY4" fmla="*/ 0 h 5205283"/>
              <a:gd name="connsiteX0" fmla="*/ 0 w 5888018"/>
              <a:gd name="connsiteY0" fmla="*/ 75304 h 5280587"/>
              <a:gd name="connsiteX1" fmla="*/ 5888018 w 5888018"/>
              <a:gd name="connsiteY1" fmla="*/ 0 h 5280587"/>
              <a:gd name="connsiteX2" fmla="*/ 5888018 w 5888018"/>
              <a:gd name="connsiteY2" fmla="*/ 5280587 h 5280587"/>
              <a:gd name="connsiteX3" fmla="*/ 548640 w 5888018"/>
              <a:gd name="connsiteY3" fmla="*/ 5280587 h 5280587"/>
              <a:gd name="connsiteX4" fmla="*/ 0 w 5888018"/>
              <a:gd name="connsiteY4" fmla="*/ 75304 h 5280587"/>
              <a:gd name="connsiteX0" fmla="*/ 0 w 6092413"/>
              <a:gd name="connsiteY0" fmla="*/ 0 h 5850742"/>
              <a:gd name="connsiteX1" fmla="*/ 6092413 w 6092413"/>
              <a:gd name="connsiteY1" fmla="*/ 570155 h 5850742"/>
              <a:gd name="connsiteX2" fmla="*/ 6092413 w 6092413"/>
              <a:gd name="connsiteY2" fmla="*/ 5850742 h 5850742"/>
              <a:gd name="connsiteX3" fmla="*/ 753035 w 6092413"/>
              <a:gd name="connsiteY3" fmla="*/ 5850742 h 5850742"/>
              <a:gd name="connsiteX4" fmla="*/ 0 w 6092413"/>
              <a:gd name="connsiteY4" fmla="*/ 0 h 5850742"/>
              <a:gd name="connsiteX0" fmla="*/ 0 w 6092413"/>
              <a:gd name="connsiteY0" fmla="*/ 0 h 5872258"/>
              <a:gd name="connsiteX1" fmla="*/ 6092413 w 6092413"/>
              <a:gd name="connsiteY1" fmla="*/ 570155 h 5872258"/>
              <a:gd name="connsiteX2" fmla="*/ 6092413 w 6092413"/>
              <a:gd name="connsiteY2" fmla="*/ 5850742 h 5872258"/>
              <a:gd name="connsiteX3" fmla="*/ 462578 w 6092413"/>
              <a:gd name="connsiteY3" fmla="*/ 5872258 h 5872258"/>
              <a:gd name="connsiteX4" fmla="*/ 0 w 6092413"/>
              <a:gd name="connsiteY4" fmla="*/ 0 h 5872258"/>
              <a:gd name="connsiteX0" fmla="*/ 0 w 6092413"/>
              <a:gd name="connsiteY0" fmla="*/ 0 h 5786197"/>
              <a:gd name="connsiteX1" fmla="*/ 6092413 w 6092413"/>
              <a:gd name="connsiteY1" fmla="*/ 484094 h 5786197"/>
              <a:gd name="connsiteX2" fmla="*/ 6092413 w 6092413"/>
              <a:gd name="connsiteY2" fmla="*/ 5764681 h 5786197"/>
              <a:gd name="connsiteX3" fmla="*/ 462578 w 6092413"/>
              <a:gd name="connsiteY3" fmla="*/ 5786197 h 5786197"/>
              <a:gd name="connsiteX4" fmla="*/ 0 w 6092413"/>
              <a:gd name="connsiteY4" fmla="*/ 0 h 578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2413" h="5786197">
                <a:moveTo>
                  <a:pt x="0" y="0"/>
                </a:moveTo>
                <a:lnTo>
                  <a:pt x="6092413" y="484094"/>
                </a:lnTo>
                <a:lnTo>
                  <a:pt x="6092413" y="5764681"/>
                </a:lnTo>
                <a:lnTo>
                  <a:pt x="462578" y="578619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2BDF4C-208C-CF4C-909C-0E4819E48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043709"/>
            <a:ext cx="4604177" cy="2678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four lines  text as well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ECD7D-7D70-6846-8681-285FA391B425}"/>
              </a:ext>
            </a:extLst>
          </p:cNvPr>
          <p:cNvCxnSpPr/>
          <p:nvPr userDrawn="1"/>
        </p:nvCxnSpPr>
        <p:spPr>
          <a:xfrm>
            <a:off x="852886" y="3964461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22A0555-2EAC-964B-A38A-240903EB4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4212775"/>
            <a:ext cx="278260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9509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+ texto + imagem rectangul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F0C1-D180-5E4E-AAC9-FBAF5204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D5D2-634C-AF4E-9F7A-2FAD66B03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1179-91F6-0E41-A068-3EB8845120F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8CF1B8-0D51-F140-9363-6AD3D11B91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5209" y="1"/>
            <a:ext cx="3456790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2BDF4C-208C-CF4C-909C-0E4819E48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043709"/>
            <a:ext cx="4604177" cy="2678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four lines  text as well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ECD7D-7D70-6846-8681-285FA391B425}"/>
              </a:ext>
            </a:extLst>
          </p:cNvPr>
          <p:cNvCxnSpPr/>
          <p:nvPr userDrawn="1"/>
        </p:nvCxnSpPr>
        <p:spPr>
          <a:xfrm>
            <a:off x="852886" y="3964461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22A0555-2EAC-964B-A38A-240903EB4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4212775"/>
            <a:ext cx="460417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464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descrição + 2 destaques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4D76909-FF02-0B46-8BEA-88D640B5B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043709"/>
            <a:ext cx="4604177" cy="2678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four lines  text as well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3FE9392-D5DB-1E4D-AD7A-552324A35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9" y="4266791"/>
            <a:ext cx="2782606" cy="1269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E92E11-E796-5444-8AE4-A7089F2526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94342" y="0"/>
            <a:ext cx="489765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E6E0BEF-C0F4-C842-8EC2-BAA4E3B6B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6734" y="4266791"/>
            <a:ext cx="2782606" cy="766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E7362C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id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pharetra </a:t>
            </a:r>
            <a:r>
              <a:rPr lang="en-US" dirty="0" err="1"/>
              <a:t>sapien</a:t>
            </a:r>
            <a:r>
              <a:rPr lang="en-US" dirty="0"/>
              <a:t> vestibulum.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CA1F228-4D98-AC47-B92B-9B7AB2470A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6734" y="5193888"/>
            <a:ext cx="2782606" cy="579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E7362C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612A10-82D3-C249-BBC8-6E368B5E65C6}"/>
              </a:ext>
            </a:extLst>
          </p:cNvPr>
          <p:cNvCxnSpPr/>
          <p:nvPr userDrawn="1"/>
        </p:nvCxnSpPr>
        <p:spPr>
          <a:xfrm>
            <a:off x="852886" y="3964461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7C519B5-442C-3243-9682-C8D8E63C790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dirty="0"/>
              <a:t>30 MARÇO 2019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3B7260A-235F-F241-8677-3DAA1BB647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-44326" y="118533"/>
            <a:ext cx="582200" cy="365125"/>
          </a:xfrm>
        </p:spPr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7AFC8B-C3D4-134E-ACC4-7CAA0EE7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Clique para editar o estilo de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4224158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+ texto + imagem rectangul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F0C1-D180-5E4E-AAC9-FBAF5204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D5D2-634C-AF4E-9F7A-2FAD66B03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1179-91F6-0E41-A068-3EB8845120F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8CF1B8-0D51-F140-9363-6AD3D11B91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5953" y="2456507"/>
            <a:ext cx="4912659" cy="440149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2BDF4C-208C-CF4C-909C-0E4819E48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043709"/>
            <a:ext cx="4604177" cy="2678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four lines  text as well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ECD7D-7D70-6846-8681-285FA391B425}"/>
              </a:ext>
            </a:extLst>
          </p:cNvPr>
          <p:cNvCxnSpPr/>
          <p:nvPr userDrawn="1"/>
        </p:nvCxnSpPr>
        <p:spPr>
          <a:xfrm>
            <a:off x="852886" y="3964461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22A0555-2EAC-964B-A38A-240903EB4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4212775"/>
            <a:ext cx="4604176" cy="1321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61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+ texto + imagem rectang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F0C1-D180-5E4E-AAC9-FBAF5204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D5D2-634C-AF4E-9F7A-2FAD66B03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D1179-91F6-0E41-A068-3EB8845120F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8CF1B8-0D51-F140-9363-6AD3D11B91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51146" y="1"/>
            <a:ext cx="7240853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B2BDF4C-208C-CF4C-909C-0E4819E48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9" y="1043708"/>
            <a:ext cx="3864494" cy="3093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at least two lines but can have  a big five lines  text as well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8ECD7D-7D70-6846-8681-285FA391B425}"/>
              </a:ext>
            </a:extLst>
          </p:cNvPr>
          <p:cNvCxnSpPr/>
          <p:nvPr userDrawn="1"/>
        </p:nvCxnSpPr>
        <p:spPr>
          <a:xfrm>
            <a:off x="852886" y="4497122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22A0555-2EAC-964B-A38A-240903EB4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4745436"/>
            <a:ext cx="2897243" cy="1380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4142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7BA7F66-A9D6-2D4E-9C00-402349B13BC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F319755-818E-0D44-9897-5E0FE0AB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7F362EB-FB23-314C-BB0A-AB3D3C9E6601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7801E18-0502-DD4C-8363-AFDD81BFFC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5209" y="1"/>
            <a:ext cx="3456790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35030FF-A8B2-1F42-AE46-54B243716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1313886"/>
            <a:ext cx="7354605" cy="1023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81E5FB77-7B0F-D044-BBEF-96283A5388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5972" y="912540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01. 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DF4401A-5708-2541-A284-E178649A97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1411" y="3071952"/>
            <a:ext cx="7349163" cy="1027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A926E89-9478-E54A-A5FA-209D83F4E0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414" y="2670606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02. 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613AF68-8C91-BE4E-9515-311239ECD1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855" y="4822065"/>
            <a:ext cx="7343720" cy="1053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FFC59B2-15B2-674F-B70F-CE81759AB0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6857" y="4420719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03. </a:t>
            </a:r>
          </a:p>
        </p:txBody>
      </p:sp>
    </p:spTree>
    <p:extLst>
      <p:ext uri="{BB962C8B-B14F-4D97-AF65-F5344CB8AC3E}">
        <p14:creationId xmlns:p14="http://schemas.microsoft.com/office/powerpoint/2010/main" val="1156989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C80C-F6E1-B64E-9E3B-84FFC826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A0DD60-1B8D-9F49-A1A6-A92F217CE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BC565-0828-0D42-82E3-91293744D5C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85DADA7-353E-384C-A362-F755012BD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1313886"/>
            <a:ext cx="10485431" cy="689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09DB39F-22FF-7944-A846-4F87A6891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972" y="912540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01. 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7F5E75D-65FB-E247-B61C-44DA4E6B8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1411" y="2666436"/>
            <a:ext cx="10485431" cy="689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E7EA1A0-8839-4548-9DF6-983D2D6528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414" y="2265090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02. 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18C3AEB-7B81-6A44-8D8F-C81D7DDA98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854" y="4018983"/>
            <a:ext cx="10485431" cy="689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2F70163-F7E9-B148-B00B-4599FC76AD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6857" y="3617637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03.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EAF1522-697A-9547-9D04-6C3F2CFD29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4132" y="5371533"/>
            <a:ext cx="10485431" cy="689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Bullet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688EAE5-A38F-5E45-A15D-65E7EDA57F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4135" y="4970187"/>
            <a:ext cx="614807" cy="393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04. </a:t>
            </a:r>
          </a:p>
        </p:txBody>
      </p:sp>
    </p:spTree>
    <p:extLst>
      <p:ext uri="{BB962C8B-B14F-4D97-AF65-F5344CB8AC3E}">
        <p14:creationId xmlns:p14="http://schemas.microsoft.com/office/powerpoint/2010/main" val="1016801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C80C-F6E1-B64E-9E3B-84FFC826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A0DD60-1B8D-9F49-A1A6-A92F217CE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BC565-0828-0D42-82E3-91293744D5C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53552B1-6A72-874E-A748-31B4105D2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820" y="2616571"/>
            <a:ext cx="10856891" cy="266927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676C6E"/>
              </a:buClr>
              <a:buSzPct val="50000"/>
              <a:buFont typeface="Courier New" panose="02070309020205020404" pitchFamily="49" charset="0"/>
              <a:buChar char="o"/>
              <a:defRPr sz="24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pt-PT" dirty="0"/>
              <a:t>Editar os estilos de texto do Modelo Global
Segundo nível
Terceiro nível
Quarto nível
Quinto nível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F9B37E5-210E-5148-9B65-0B4B9B26DA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8" y="1267961"/>
            <a:ext cx="8365081" cy="694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dos bullets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1186963E-5E09-3F40-97B2-E01CE6A9AE07}"/>
              </a:ext>
            </a:extLst>
          </p:cNvPr>
          <p:cNvCxnSpPr/>
          <p:nvPr userDrawn="1"/>
        </p:nvCxnSpPr>
        <p:spPr>
          <a:xfrm>
            <a:off x="843921" y="2332883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11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7BA7F66-A9D6-2D4E-9C00-402349B13BC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F319755-818E-0D44-9897-5E0FE0AB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7F362EB-FB23-314C-BB0A-AB3D3C9E6601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365A336-6D9B-5B4E-A758-2D3A18CF2A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3529" y="1"/>
            <a:ext cx="5468470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DC6A77F-3BFC-D542-BCBF-52C509BC28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532" y="4140088"/>
            <a:ext cx="2953741" cy="682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Galerias</a:t>
            </a:r>
            <a:r>
              <a:rPr lang="en-US" dirty="0"/>
              <a:t> Alto da Barra </a:t>
            </a:r>
          </a:p>
          <a:p>
            <a:pPr lvl="0"/>
            <a:r>
              <a:rPr lang="en-US" dirty="0"/>
              <a:t>Av. das </a:t>
            </a:r>
            <a:r>
              <a:rPr lang="en-US" dirty="0" err="1"/>
              <a:t>Descobertas</a:t>
            </a:r>
            <a:r>
              <a:rPr lang="en-US" dirty="0"/>
              <a:t> n59, 3º </a:t>
            </a:r>
            <a:r>
              <a:rPr lang="en-US" dirty="0" err="1"/>
              <a:t>piso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Oeiras</a:t>
            </a:r>
            <a:r>
              <a:rPr lang="en-US" dirty="0"/>
              <a:t>, Lisbon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011114-9C12-0C4D-B91D-B9DE333F7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7533" y="5632108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B11C75E-6D34-AA4C-95DA-6DF2793EB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7532" y="4925102"/>
            <a:ext cx="2875643" cy="4748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1" i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+351 910 335 396</a:t>
            </a:r>
          </a:p>
          <a:p>
            <a:pPr lvl="0"/>
            <a:r>
              <a:rPr lang="en-US" dirty="0" err="1"/>
              <a:t>info@erp.pt</a:t>
            </a:r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233BE1F-C195-D84A-8EF3-13A3871328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8" y="1267961"/>
            <a:ext cx="4205655" cy="201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European Recycling </a:t>
            </a:r>
            <a:r>
              <a:rPr lang="en-US" dirty="0" err="1"/>
              <a:t>Plataform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40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6E7486-991D-EB45-98C0-B98120C08D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3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76C6E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F4BF821-ABE4-B84C-87A1-EAD21E3C14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5624" y="2979315"/>
            <a:ext cx="6880752" cy="200941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Obrigado</a:t>
            </a:r>
            <a:r>
              <a:rPr lang="en-US" dirty="0"/>
              <a:t> pela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atenção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F15AF08-7FF8-9245-A709-5BD158094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1367" y="2488267"/>
            <a:ext cx="3869267" cy="2936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superior 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linha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ABD3749-8C28-9F41-8734-6979F34CF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6281" y="1163275"/>
            <a:ext cx="1659438" cy="65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7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m + descrição peque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B2B72D-4FCC-5347-BB29-5027C62D06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8AF158F-8C24-764D-97F6-8BC77F3037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C01ECB3-B5E5-AA4F-923E-B32F14842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164" y="2227176"/>
            <a:ext cx="5202405" cy="280202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in three lines with long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4379470-1C33-F844-AE4A-6A0616CBBE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164" y="1862447"/>
            <a:ext cx="3315855" cy="364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About something interesting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BA00400D-7AF6-F44C-BA7F-FA01AF10F177}"/>
              </a:ext>
            </a:extLst>
          </p:cNvPr>
          <p:cNvCxnSpPr/>
          <p:nvPr userDrawn="1"/>
        </p:nvCxnSpPr>
        <p:spPr>
          <a:xfrm>
            <a:off x="649690" y="5175847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1AB0DF57-29B1-B149-AB0C-13ADDF127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4878" y="271500"/>
            <a:ext cx="1659438" cy="65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1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B2B72D-4FCC-5347-BB29-5027C62D06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3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C01ECB3-B5E5-AA4F-923E-B32F14842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164" y="4435687"/>
            <a:ext cx="7464109" cy="186244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in two lines with long text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0EB2BC-6B35-BE4F-B27E-AF2B7D5D83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4878" y="271500"/>
            <a:ext cx="1659438" cy="652765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9D7C1CC-D616-BA44-9044-A8FAC0673C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164" y="4070958"/>
            <a:ext cx="3393913" cy="364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Pre title with one line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C061E34-180D-F745-A19C-7EDF6A0C5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095" y="2161476"/>
            <a:ext cx="3393913" cy="364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Separador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2C93D198-F0DF-8C49-810B-BCA475AE7397}"/>
              </a:ext>
            </a:extLst>
          </p:cNvPr>
          <p:cNvSpPr/>
          <p:nvPr userDrawn="1"/>
        </p:nvSpPr>
        <p:spPr>
          <a:xfrm>
            <a:off x="0" y="3696629"/>
            <a:ext cx="2430966" cy="306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C01ECB3-B5E5-AA4F-923E-B32F14842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164" y="4435687"/>
            <a:ext cx="7464109" cy="186244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7000"/>
              </a:lnSpc>
              <a:spcBef>
                <a:spcPts val="0"/>
              </a:spcBef>
              <a:buNone/>
              <a:defRPr sz="72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Title in two lines with long text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4379470-1C33-F844-AE4A-6A0616CBBE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164" y="4070958"/>
            <a:ext cx="3393913" cy="364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Pre title with one line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0DC3B0C-21DF-8D46-A4DB-18538B2EA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4606" y="269194"/>
            <a:ext cx="1669709" cy="65680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AFEC656-11DB-634A-9DB4-D58C146F6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095" y="2161476"/>
            <a:ext cx="3393913" cy="3647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Separador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1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pequena descrição + site + imagem circ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BC2017B-DED5-1343-97CD-8D5E16AD7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260526"/>
            <a:ext cx="4604177" cy="596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Pré-título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6D46696-B3ED-3C48-9A5F-E73D21AB5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8" y="1873268"/>
            <a:ext cx="4604177" cy="1906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com </a:t>
            </a:r>
            <a:r>
              <a:rPr lang="en-US" dirty="0" err="1"/>
              <a:t>cerca</a:t>
            </a:r>
            <a:r>
              <a:rPr lang="en-US" dirty="0"/>
              <a:t> de 3 </a:t>
            </a:r>
            <a:r>
              <a:rPr lang="en-US" dirty="0" err="1"/>
              <a:t>linhas</a:t>
            </a:r>
            <a:r>
              <a:rPr lang="en-US" dirty="0"/>
              <a:t> de </a:t>
            </a:r>
            <a:r>
              <a:rPr lang="en-US" dirty="0" err="1"/>
              <a:t>tamanho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75D9FF4F-B176-D446-A09E-AFC6567C67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5049215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E67FBF8-AA11-ED48-96C1-811F907AA5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67166" y="537329"/>
            <a:ext cx="5703217" cy="570321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AFE5582-165E-E04D-8DB3-F551AE944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5968" y="3946280"/>
            <a:ext cx="2875643" cy="427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Your service provider for all environmental and recycling topics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97E642-A335-0A4E-A8F0-701B798F3B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A407B7B6-BBF5-B64B-B95C-F880619F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DD69CC47-E515-8C45-8FA7-32D5F1A7C80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+ pequena descrição + site + imagem rectan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BC2017B-DED5-1343-97CD-8D5E16AD7D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968" y="1260526"/>
            <a:ext cx="4604177" cy="596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Pré-título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6D46696-B3ED-3C48-9A5F-E73D21AB5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8" y="1873268"/>
            <a:ext cx="4604177" cy="1906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com </a:t>
            </a:r>
            <a:r>
              <a:rPr lang="en-US" dirty="0" err="1"/>
              <a:t>cerca</a:t>
            </a:r>
            <a:r>
              <a:rPr lang="en-US" dirty="0"/>
              <a:t> de 3 </a:t>
            </a:r>
            <a:r>
              <a:rPr lang="en-US" dirty="0" err="1"/>
              <a:t>linhas</a:t>
            </a:r>
            <a:r>
              <a:rPr lang="en-US" dirty="0"/>
              <a:t> de </a:t>
            </a:r>
            <a:r>
              <a:rPr lang="en-US" dirty="0" err="1"/>
              <a:t>tamanho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75D9FF4F-B176-D446-A09E-AFC6567C67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969" y="5049215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AFE5582-165E-E04D-8DB3-F551AE944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5968" y="3946280"/>
            <a:ext cx="2875643" cy="427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US" dirty="0"/>
              <a:t>Your service provider for all environmental and recycling topics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97E642-A335-0A4E-A8F0-701B798F3B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A407B7B6-BBF5-B64B-B95C-F880619F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DD69CC47-E515-8C45-8FA7-32D5F1A7C80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D2CB4BD-9096-9C45-8187-A2446C341D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3553" y="1"/>
            <a:ext cx="5728446" cy="6857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1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ns/colabores + descrição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E11E759-6409-5846-9DA8-B0563773D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1274" y="4059404"/>
            <a:ext cx="2953741" cy="682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Galerias</a:t>
            </a:r>
            <a:r>
              <a:rPr lang="en-US" dirty="0"/>
              <a:t> Alto da Barra </a:t>
            </a:r>
          </a:p>
          <a:p>
            <a:pPr lvl="0"/>
            <a:r>
              <a:rPr lang="en-US" dirty="0"/>
              <a:t>Av. das </a:t>
            </a:r>
            <a:r>
              <a:rPr lang="en-US" dirty="0" err="1"/>
              <a:t>Descobertas</a:t>
            </a:r>
            <a:r>
              <a:rPr lang="en-US" dirty="0"/>
              <a:t> n59, 3º </a:t>
            </a:r>
            <a:r>
              <a:rPr lang="en-US" dirty="0" err="1"/>
              <a:t>piso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Oeiras</a:t>
            </a:r>
            <a:r>
              <a:rPr lang="en-US" dirty="0"/>
              <a:t>, Lisbon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4B1183-7ED4-1547-8D17-C6AB78576A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1275" y="5784507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E7362C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CD82ECEA-94D0-B342-9A24-1E3BD423E5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1274" y="5077501"/>
            <a:ext cx="2875643" cy="4748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1" i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+351 910 335 396</a:t>
            </a:r>
          </a:p>
          <a:p>
            <a:pPr lvl="0"/>
            <a:r>
              <a:rPr lang="en-US" dirty="0" err="1"/>
              <a:t>info@erp.pt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AE060F4-994D-4E4F-84E1-D2202C206C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1274" y="3220419"/>
            <a:ext cx="2875643" cy="314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2400" b="1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Colaborador</a:t>
            </a:r>
            <a:r>
              <a:rPr lang="en-US" dirty="0"/>
              <a:t> 01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380E5B0-857C-C04C-85EA-DFFAC9E020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1275" y="3522076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Cargo </a:t>
            </a:r>
            <a:r>
              <a:rPr lang="en-US" dirty="0" err="1"/>
              <a:t>colaborador</a:t>
            </a:r>
            <a:r>
              <a:rPr lang="en-US" dirty="0"/>
              <a:t> 01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537A975-525D-0A48-99F0-B4E910E3D9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2315" y="741169"/>
            <a:ext cx="2253007" cy="225300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7BA7F66-A9D6-2D4E-9C00-402349B13BC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F319755-818E-0D44-9897-5E0FE0AB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7F362EB-FB23-314C-BB0A-AB3D3C9E6601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0E332A6-D705-FD44-BFC9-0B9388EE35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8105" y="4063753"/>
            <a:ext cx="2953741" cy="682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Galerias</a:t>
            </a:r>
            <a:r>
              <a:rPr lang="en-US" dirty="0"/>
              <a:t> Alto da Barra </a:t>
            </a:r>
          </a:p>
          <a:p>
            <a:pPr lvl="0"/>
            <a:r>
              <a:rPr lang="en-US" dirty="0"/>
              <a:t>Av. das </a:t>
            </a:r>
            <a:r>
              <a:rPr lang="en-US" dirty="0" err="1"/>
              <a:t>Descobertas</a:t>
            </a:r>
            <a:r>
              <a:rPr lang="en-US" dirty="0"/>
              <a:t> n59, 3º </a:t>
            </a:r>
            <a:r>
              <a:rPr lang="en-US" dirty="0" err="1"/>
              <a:t>piso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Oeiras</a:t>
            </a:r>
            <a:r>
              <a:rPr lang="en-US" dirty="0"/>
              <a:t>, Lisbon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FA428D9-60A1-FF4B-9500-01757E23A2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48106" y="5788856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E7362C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89E9901-C894-F747-A12D-A512AB1D40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8105" y="5081850"/>
            <a:ext cx="2875643" cy="4748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1" i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+351 910 335 396</a:t>
            </a:r>
          </a:p>
          <a:p>
            <a:pPr lvl="0"/>
            <a:r>
              <a:rPr lang="en-US" dirty="0" err="1"/>
              <a:t>info@erp.pt</a:t>
            </a:r>
            <a:endParaRPr lang="en-US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61D91A43-06CB-A14B-A7D1-D0D63040B5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48105" y="3224768"/>
            <a:ext cx="2875643" cy="314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2400" b="1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Colaborador</a:t>
            </a:r>
            <a:r>
              <a:rPr lang="en-US" dirty="0"/>
              <a:t> 01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6CC740F-D643-3843-9A3F-179C647EF5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8106" y="3526425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Cargo </a:t>
            </a:r>
            <a:r>
              <a:rPr lang="en-US" dirty="0" err="1"/>
              <a:t>colaborador</a:t>
            </a:r>
            <a:r>
              <a:rPr lang="en-US" dirty="0"/>
              <a:t> 01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72D6E1CE-32B3-9646-B8F8-70ABAD5997B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739146" y="745518"/>
            <a:ext cx="2253007" cy="225300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181D714E-3CE8-144D-B5C1-C90B088EA0F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74940" y="4068108"/>
            <a:ext cx="2953741" cy="6822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Galerias</a:t>
            </a:r>
            <a:r>
              <a:rPr lang="en-US" dirty="0"/>
              <a:t> Alto da Barra </a:t>
            </a:r>
          </a:p>
          <a:p>
            <a:pPr lvl="0"/>
            <a:r>
              <a:rPr lang="en-US" dirty="0"/>
              <a:t>Av. das </a:t>
            </a:r>
            <a:r>
              <a:rPr lang="en-US" dirty="0" err="1"/>
              <a:t>Descobertas</a:t>
            </a:r>
            <a:r>
              <a:rPr lang="en-US" dirty="0"/>
              <a:t> n59, 3º </a:t>
            </a:r>
            <a:r>
              <a:rPr lang="en-US" dirty="0" err="1"/>
              <a:t>piso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Oeiras</a:t>
            </a:r>
            <a:r>
              <a:rPr lang="en-US" dirty="0"/>
              <a:t>, Lisbon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88F62550-80B8-0C42-B1CF-45065E0BE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74941" y="5793211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E7362C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E2313988-7F7F-FA43-9066-45234017A22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74940" y="5086205"/>
            <a:ext cx="2875643" cy="4748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 b="1" i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+351 910 335 396</a:t>
            </a:r>
          </a:p>
          <a:p>
            <a:pPr lvl="0"/>
            <a:r>
              <a:rPr lang="en-US" dirty="0" err="1"/>
              <a:t>info@erp.pt</a:t>
            </a:r>
            <a:endParaRPr lang="en-US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EBBDD8D-C71B-7447-AD20-5B79F3E155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74940" y="3229123"/>
            <a:ext cx="2875643" cy="314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2400" b="1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Colaborador</a:t>
            </a:r>
            <a:r>
              <a:rPr lang="en-US" dirty="0"/>
              <a:t> 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A527FB77-658A-CE44-842D-1FD4096BD1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74941" y="3530780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Cargo </a:t>
            </a:r>
            <a:r>
              <a:rPr lang="en-US" dirty="0" err="1"/>
              <a:t>colaborador</a:t>
            </a:r>
            <a:r>
              <a:rPr lang="en-US" dirty="0"/>
              <a:t> 01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E3CD3A5E-369E-F04E-9C11-34420254943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65981" y="749873"/>
            <a:ext cx="2253007" cy="225300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7BA7F66-A9D6-2D4E-9C00-402349B13BC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F319755-818E-0D44-9897-5E0FE0AB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7F362EB-FB23-314C-BB0A-AB3D3C9E6601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r>
              <a:rPr lang="en-US"/>
              <a:t>30 março 2019</a:t>
            </a:r>
            <a:endParaRPr lang="en-US" dirty="0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8887B92B-00DA-C347-B1B3-1F0EBA73A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826" y="1276591"/>
            <a:ext cx="4392532" cy="1159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676C6E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com </a:t>
            </a:r>
            <a:r>
              <a:rPr lang="en-US" dirty="0" err="1"/>
              <a:t>cerca</a:t>
            </a:r>
            <a:r>
              <a:rPr lang="en-US" dirty="0"/>
              <a:t> de 2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319407D2-3D08-1941-BACA-A8E7BA8AE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207" y="2922744"/>
            <a:ext cx="4831785" cy="16164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7A01AA51-B264-4B45-BA65-B87B6EB6E7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07466" y="2932368"/>
            <a:ext cx="4831785" cy="16164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676C6E"/>
                </a:solidFill>
                <a:latin typeface="Helvetica Light" panose="020B04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vitae maximus </a:t>
            </a:r>
            <a:r>
              <a:rPr lang="en-US" dirty="0" err="1"/>
              <a:t>orci</a:t>
            </a:r>
            <a:r>
              <a:rPr lang="en-US" dirty="0"/>
              <a:t>. Integer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id gravida </a:t>
            </a:r>
            <a:r>
              <a:rPr lang="en-US" dirty="0" err="1"/>
              <a:t>finibus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pharetra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lorem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cxnSp>
        <p:nvCxnSpPr>
          <p:cNvPr id="45" name="Straight Connector 7">
            <a:extLst>
              <a:ext uri="{FF2B5EF4-FFF2-40B4-BE49-F238E27FC236}">
                <a16:creationId xmlns:a16="http://schemas.microsoft.com/office/drawing/2014/main" id="{6A67C4B4-768D-1847-8432-16D504F332DE}"/>
              </a:ext>
            </a:extLst>
          </p:cNvPr>
          <p:cNvCxnSpPr/>
          <p:nvPr userDrawn="1"/>
        </p:nvCxnSpPr>
        <p:spPr>
          <a:xfrm>
            <a:off x="852886" y="2718366"/>
            <a:ext cx="341608" cy="0"/>
          </a:xfrm>
          <a:prstGeom prst="line">
            <a:avLst/>
          </a:prstGeom>
          <a:ln w="28575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4CEE8E8B-A177-6446-A768-7A1E333447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7533" y="5632108"/>
            <a:ext cx="2782606" cy="239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www.erp-recycling.org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8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1B3051-ACDB-3843-9F4A-953ABF45F318}"/>
              </a:ext>
            </a:extLst>
          </p:cNvPr>
          <p:cNvSpPr txBox="1"/>
          <p:nvPr userDrawn="1"/>
        </p:nvSpPr>
        <p:spPr>
          <a:xfrm rot="16200000">
            <a:off x="-747284" y="5197133"/>
            <a:ext cx="2122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0" dirty="0">
                <a:solidFill>
                  <a:srgbClr val="676C6E"/>
                </a:solidFill>
                <a:latin typeface="Helvetica" pitchFamily="2" charset="0"/>
              </a:rPr>
              <a:t>EUROPEAN RECYCLING PLATAFORM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82F4D72E-069A-E148-B5B4-751919DB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5" y="263525"/>
            <a:ext cx="3869267" cy="109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0E3808-8A38-2A45-9B53-B322FE905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4326" y="118533"/>
            <a:ext cx="58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i="0">
                <a:solidFill>
                  <a:srgbClr val="E7362C"/>
                </a:solidFill>
                <a:latin typeface="Helvetica" pitchFamily="2" charset="0"/>
              </a:defRPr>
            </a:lvl1pPr>
          </a:lstStyle>
          <a:p>
            <a:fld id="{C0A2EE16-62BA-564F-9FCE-9E7EA08EDE9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BAAC371-CE77-044F-BE18-422BFB1C0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473626" y="3080403"/>
            <a:ext cx="1579723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rgbClr val="676C6E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30 MARÇO 2019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D7C88B-0232-8145-83B2-44377D179444}"/>
              </a:ext>
            </a:extLst>
          </p:cNvPr>
          <p:cNvCxnSpPr>
            <a:cxnSpLocks/>
          </p:cNvCxnSpPr>
          <p:nvPr userDrawn="1"/>
        </p:nvCxnSpPr>
        <p:spPr>
          <a:xfrm flipV="1">
            <a:off x="342597" y="3976993"/>
            <a:ext cx="0" cy="355022"/>
          </a:xfrm>
          <a:prstGeom prst="line">
            <a:avLst/>
          </a:prstGeom>
          <a:ln w="12700">
            <a:solidFill>
              <a:srgbClr val="E73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7CA9F3E7-C374-0149-85A0-6CA41FC3789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53135" y="6386370"/>
            <a:ext cx="839990" cy="3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9" r:id="rId4"/>
    <p:sldLayoutId id="2147483680" r:id="rId5"/>
    <p:sldLayoutId id="2147483652" r:id="rId6"/>
    <p:sldLayoutId id="2147483685" r:id="rId7"/>
    <p:sldLayoutId id="2147483653" r:id="rId8"/>
    <p:sldLayoutId id="2147483681" r:id="rId9"/>
    <p:sldLayoutId id="2147483654" r:id="rId10"/>
    <p:sldLayoutId id="2147483655" r:id="rId11"/>
    <p:sldLayoutId id="2147483670" r:id="rId12"/>
    <p:sldLayoutId id="2147483672" r:id="rId13"/>
    <p:sldLayoutId id="2147483656" r:id="rId14"/>
    <p:sldLayoutId id="2147483682" r:id="rId15"/>
    <p:sldLayoutId id="2147483657" r:id="rId16"/>
    <p:sldLayoutId id="2147483674" r:id="rId17"/>
    <p:sldLayoutId id="2147483675" r:id="rId18"/>
    <p:sldLayoutId id="2147483676" r:id="rId19"/>
    <p:sldLayoutId id="2147483686" r:id="rId20"/>
    <p:sldLayoutId id="2147483677" r:id="rId21"/>
    <p:sldLayoutId id="2147483683" r:id="rId22"/>
    <p:sldLayoutId id="2147483673" r:id="rId23"/>
    <p:sldLayoutId id="2147483678" r:id="rId24"/>
    <p:sldLayoutId id="2147483684" r:id="rId25"/>
    <p:sldLayoutId id="2147483668" r:id="rId2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" b="0" i="0" kern="1200">
          <a:solidFill>
            <a:srgbClr val="676C6E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arcador de Posição da Imagem 42" descr="Uma imagem com interior, parede, forno, micro-ondas&#10;&#10;Descrição gerada automaticamente">
            <a:extLst>
              <a:ext uri="{FF2B5EF4-FFF2-40B4-BE49-F238E27FC236}">
                <a16:creationId xmlns:a16="http://schemas.microsoft.com/office/drawing/2014/main" id="{0AEC9F7A-695D-4A8A-8A44-3974A326DC95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2"/>
          <a:srcRect l="26174" r="26174"/>
          <a:stretch>
            <a:fillRect/>
          </a:stretch>
        </p:blipFill>
        <p:spPr>
          <a:xfrm>
            <a:off x="4993146" y="672629"/>
            <a:ext cx="2253007" cy="2253007"/>
          </a:xfrm>
        </p:spPr>
      </p:pic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2ABE9FF2-A419-7B4F-A633-CDCE686BAF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5274" y="3986515"/>
            <a:ext cx="2953741" cy="10180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r>
              <a:rPr lang="pt-PT" dirty="0"/>
              <a:t>Frigoríficos;</a:t>
            </a:r>
          </a:p>
          <a:p>
            <a:r>
              <a:rPr lang="pt-PT" dirty="0"/>
              <a:t>Congeladores;</a:t>
            </a:r>
          </a:p>
          <a:p>
            <a:r>
              <a:rPr lang="pt-PT" dirty="0"/>
              <a:t>Ar Condicionado.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F49896D-7A1C-D240-9514-418839F24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5275" y="5350010"/>
            <a:ext cx="2782606" cy="10180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PT" b="0" dirty="0">
                <a:latin typeface="Helvetica" panose="020B0604020202020204" pitchFamily="34" charset="0"/>
                <a:cs typeface="Helvetica" panose="020B0604020202020204" pitchFamily="34" charset="0"/>
              </a:rPr>
              <a:t>Materiais recuperados:</a:t>
            </a:r>
          </a:p>
          <a:p>
            <a:r>
              <a:rPr lang="pt-PT" b="0" dirty="0">
                <a:solidFill>
                  <a:srgbClr val="676C6E"/>
                </a:solidFill>
                <a:latin typeface="Helvetica" pitchFamily="2" charset="0"/>
              </a:rPr>
              <a:t>- Gases de refrigeração, óleo, espuma, plástico, metais ferrosos e não ferrosos.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DA00757-EC94-1241-BE51-4591CFD1F2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75274" y="3147530"/>
            <a:ext cx="2875643" cy="81581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pt-PT" dirty="0"/>
              <a:t>Equipamentos de </a:t>
            </a:r>
          </a:p>
          <a:p>
            <a:pPr>
              <a:lnSpc>
                <a:spcPct val="100000"/>
              </a:lnSpc>
            </a:pPr>
            <a:r>
              <a:rPr lang="pt-PT" dirty="0"/>
              <a:t>Arrefecimento</a:t>
            </a:r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D194615A-0B1D-9C4E-B212-A27160697F2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417B07E7-32AB-9D40-902D-D7BBB1FE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pt-PT" sz="900" dirty="0">
                <a:solidFill>
                  <a:srgbClr val="E7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Categorias Operacionais REEE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DB2F49D4-036B-864A-9F20-7D3DE8D9BD4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02105" y="3990864"/>
            <a:ext cx="2782607" cy="785982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r>
              <a:rPr lang="pt-PT" dirty="0"/>
              <a:t>Televisores CRT, LCD; Plasma, LED e OLED;</a:t>
            </a:r>
          </a:p>
          <a:p>
            <a:r>
              <a:rPr lang="pt-PT" dirty="0"/>
              <a:t>Monitores de computadores.</a:t>
            </a:r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BEBA0E6D-8A83-A84F-9DC6-4F59E36F551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2106" y="5350011"/>
            <a:ext cx="2782606" cy="9017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pt-PT" b="0" dirty="0">
                <a:latin typeface="Helvetica" panose="020B0604020202020204" pitchFamily="34" charset="0"/>
                <a:cs typeface="Helvetica" panose="020B0604020202020204" pitchFamily="34" charset="0"/>
              </a:rPr>
              <a:t>Materiais recuperados:</a:t>
            </a:r>
          </a:p>
          <a:p>
            <a:r>
              <a:rPr lang="pt-PT" b="0" dirty="0">
                <a:solidFill>
                  <a:srgbClr val="676C6E"/>
                </a:solidFill>
                <a:latin typeface="Helvetica" pitchFamily="2" charset="0"/>
              </a:rPr>
              <a:t>- Metais ferrosos e não ferrosos, plásticos, circuitos impressos, vidro com (Pb e Hg) e sem metais.</a:t>
            </a:r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E1455BF1-97D5-2C48-A7B7-251144D806D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026702" y="3313552"/>
            <a:ext cx="2875643" cy="314636"/>
          </a:xfrm>
        </p:spPr>
        <p:txBody>
          <a:bodyPr>
            <a:normAutofit/>
          </a:bodyPr>
          <a:lstStyle/>
          <a:p>
            <a:r>
              <a:rPr lang="pt-PT" dirty="0"/>
              <a:t>TV | Monitores</a:t>
            </a:r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8075C4B1-8735-194B-9E74-DB597D4ED6D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28940" y="3995219"/>
            <a:ext cx="2953741" cy="897592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r>
              <a:rPr lang="pt-PT" dirty="0"/>
              <a:t>Lâmpadas fluorescentes;</a:t>
            </a:r>
          </a:p>
          <a:p>
            <a:r>
              <a:rPr lang="pt-PT" dirty="0"/>
              <a:t>Lâmpadas economizadoras;</a:t>
            </a:r>
          </a:p>
          <a:p>
            <a:r>
              <a:rPr lang="pt-PT" dirty="0"/>
              <a:t>Lâmpadas LED.</a:t>
            </a:r>
          </a:p>
        </p:txBody>
      </p:sp>
      <p:sp>
        <p:nvSpPr>
          <p:cNvPr id="18" name="Marcador de Posição do Texto 17">
            <a:extLst>
              <a:ext uri="{FF2B5EF4-FFF2-40B4-BE49-F238E27FC236}">
                <a16:creationId xmlns:a16="http://schemas.microsoft.com/office/drawing/2014/main" id="{5EBE1852-2A13-7341-81DF-4258544D53F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428941" y="5350010"/>
            <a:ext cx="2782606" cy="1018097"/>
          </a:xfrm>
        </p:spPr>
        <p:txBody>
          <a:bodyPr>
            <a:normAutofit/>
          </a:bodyPr>
          <a:lstStyle/>
          <a:p>
            <a:r>
              <a:rPr lang="pt-PT" b="0" dirty="0">
                <a:latin typeface="Helvetica" panose="020B0604020202020204" pitchFamily="34" charset="0"/>
                <a:cs typeface="Helvetica" panose="020B0604020202020204" pitchFamily="34" charset="0"/>
              </a:rPr>
              <a:t>Materiais recuperados:</a:t>
            </a:r>
          </a:p>
          <a:p>
            <a:r>
              <a:rPr lang="pt-PT" b="0" dirty="0">
                <a:solidFill>
                  <a:srgbClr val="676C6E"/>
                </a:solidFill>
                <a:latin typeface="Helvetica" pitchFamily="2" charset="0"/>
              </a:rPr>
              <a:t>- Metais ferrosos e não ferrosos, plástico, mercúrio.</a:t>
            </a:r>
          </a:p>
        </p:txBody>
      </p:sp>
      <p:sp>
        <p:nvSpPr>
          <p:cNvPr id="20" name="Marcador de Posição do Texto 19">
            <a:extLst>
              <a:ext uri="{FF2B5EF4-FFF2-40B4-BE49-F238E27FC236}">
                <a16:creationId xmlns:a16="http://schemas.microsoft.com/office/drawing/2014/main" id="{DBFCF619-A248-FA40-A66C-B69D55AA54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35638" y="3305287"/>
            <a:ext cx="2875643" cy="314636"/>
          </a:xfrm>
        </p:spPr>
        <p:txBody>
          <a:bodyPr>
            <a:normAutofit/>
          </a:bodyPr>
          <a:lstStyle/>
          <a:p>
            <a:r>
              <a:rPr lang="pt-PT" dirty="0"/>
              <a:t>Lâmpadas</a:t>
            </a:r>
          </a:p>
        </p:txBody>
      </p:sp>
      <p:pic>
        <p:nvPicPr>
          <p:cNvPr id="35" name="Marcador de Posição da Imagem 34">
            <a:extLst>
              <a:ext uri="{FF2B5EF4-FFF2-40B4-BE49-F238E27FC236}">
                <a16:creationId xmlns:a16="http://schemas.microsoft.com/office/drawing/2014/main" id="{5BB2423C-B665-4FA0-B15C-F84D2F0B67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 rot="5400000">
            <a:off x="1656029" y="672629"/>
            <a:ext cx="2253008" cy="2253006"/>
          </a:xfrm>
        </p:spPr>
      </p:pic>
      <p:pic>
        <p:nvPicPr>
          <p:cNvPr id="47" name="Marcador de Posição da Imagem 46" descr="Uma imagem com música, interior&#10;&#10;Descrição gerada automaticamente">
            <a:extLst>
              <a:ext uri="{FF2B5EF4-FFF2-40B4-BE49-F238E27FC236}">
                <a16:creationId xmlns:a16="http://schemas.microsoft.com/office/drawing/2014/main" id="{8A130729-39C3-4898-9BD7-4808900EEE6B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4"/>
          <a:srcRect l="16680" r="16680"/>
          <a:stretch>
            <a:fillRect/>
          </a:stretch>
        </p:blipFill>
        <p:spPr>
          <a:xfrm>
            <a:off x="8419981" y="676984"/>
            <a:ext cx="2253007" cy="2253007"/>
          </a:xfrm>
        </p:spPr>
      </p:pic>
    </p:spTree>
    <p:extLst>
      <p:ext uri="{BB962C8B-B14F-4D97-AF65-F5344CB8AC3E}">
        <p14:creationId xmlns:p14="http://schemas.microsoft.com/office/powerpoint/2010/main" val="409959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BF951BDF-C0E8-4C51-B5C9-D5D247735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2795" y="4152901"/>
            <a:ext cx="2953741" cy="791254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pPr marL="171450" indent="-171450">
              <a:buFontTx/>
              <a:buChar char="-"/>
            </a:pPr>
            <a:r>
              <a:rPr lang="pt-PT" dirty="0"/>
              <a:t>Máquinas de lavar roupa e loiça;</a:t>
            </a:r>
          </a:p>
          <a:p>
            <a:pPr marL="171450" indent="-171450">
              <a:buFontTx/>
              <a:buChar char="-"/>
            </a:pPr>
            <a:r>
              <a:rPr lang="pt-PT" dirty="0"/>
              <a:t>Fornos e Fogões;</a:t>
            </a:r>
          </a:p>
          <a:p>
            <a:pPr marL="171450" indent="-171450">
              <a:buFontTx/>
              <a:buChar char="-"/>
            </a:pPr>
            <a:r>
              <a:rPr lang="pt-PT" dirty="0"/>
              <a:t>Microondas.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6887935-43E5-4648-9B02-FFCC88B2FD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32795" y="3211714"/>
            <a:ext cx="2875643" cy="9411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dirty="0"/>
              <a:t>Grandes Equipamentos</a:t>
            </a:r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F6A8DBB8-EAE7-48A0-AC0D-15B4C936CE9D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8ABF70C-60DF-4CEF-A82B-37E90AFF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900" dirty="0">
                <a:solidFill>
                  <a:srgbClr val="E7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Categorias Operacionais REEE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9A1808BE-5B1E-49FE-A414-AFA6ECD6F9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98677" y="4158750"/>
            <a:ext cx="2953741" cy="1155730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pPr marL="171450" indent="-171450">
              <a:buFontTx/>
              <a:buChar char="-"/>
            </a:pPr>
            <a:r>
              <a:rPr lang="pt-PT" dirty="0"/>
              <a:t>Aspiradores;</a:t>
            </a:r>
          </a:p>
          <a:p>
            <a:pPr marL="171450" indent="-171450">
              <a:buFontTx/>
              <a:buChar char="-"/>
            </a:pPr>
            <a:r>
              <a:rPr lang="pt-PT" dirty="0"/>
              <a:t>Pequenos domésticos;</a:t>
            </a:r>
          </a:p>
          <a:p>
            <a:pPr marL="171450" indent="-171450">
              <a:buFontTx/>
              <a:buChar char="-"/>
            </a:pPr>
            <a:r>
              <a:rPr lang="pt-PT" dirty="0"/>
              <a:t>Candeeiros e luminárias;</a:t>
            </a:r>
          </a:p>
          <a:p>
            <a:pPr marL="171450" indent="-171450">
              <a:buFontTx/>
              <a:buChar char="-"/>
            </a:pPr>
            <a:r>
              <a:rPr lang="pt-PT" dirty="0"/>
              <a:t>Relógios.</a:t>
            </a:r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AA04511C-B49B-47D8-9CF8-3BB13A66FF9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98677" y="5354235"/>
            <a:ext cx="2782606" cy="93683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pt-PT" sz="13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Materiais recuperados:</a:t>
            </a:r>
          </a:p>
          <a:p>
            <a:pPr>
              <a:lnSpc>
                <a:spcPct val="110000"/>
              </a:lnSpc>
            </a:pPr>
            <a:r>
              <a:rPr lang="pt-PT" sz="1300" b="0" dirty="0">
                <a:solidFill>
                  <a:srgbClr val="676C6E"/>
                </a:solidFill>
                <a:latin typeface="Helvetica" pitchFamily="2" charset="0"/>
              </a:rPr>
              <a:t>- Cabos, materiais nobres, plásticos, metais ferrosos e não ferrosos.</a:t>
            </a:r>
          </a:p>
          <a:p>
            <a:pPr>
              <a:lnSpc>
                <a:spcPct val="110000"/>
              </a:lnSpc>
            </a:pPr>
            <a:endParaRPr lang="pt-PT" sz="13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13E8137F-63A3-413F-A2B7-5CA1C12A511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059626" y="3216063"/>
            <a:ext cx="2875643" cy="9368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dirty="0"/>
              <a:t>Pequenos Equipamentos</a:t>
            </a:r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758DC103-4CA6-4F41-A746-1F51FCE8B3C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78577" y="4163105"/>
            <a:ext cx="2953741" cy="1151375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pPr marL="171450" indent="-171450">
              <a:buFontTx/>
              <a:buChar char="-"/>
            </a:pPr>
            <a:r>
              <a:rPr lang="pt-PT" dirty="0"/>
              <a:t>Telemóveis;</a:t>
            </a:r>
          </a:p>
          <a:p>
            <a:pPr marL="171450" indent="-171450">
              <a:buFontTx/>
              <a:buChar char="-"/>
            </a:pPr>
            <a:r>
              <a:rPr lang="pt-PT" dirty="0"/>
              <a:t>Computadores portáteis;</a:t>
            </a:r>
          </a:p>
          <a:p>
            <a:pPr marL="171450" indent="-171450">
              <a:buFontTx/>
              <a:buChar char="-"/>
            </a:pPr>
            <a:r>
              <a:rPr lang="pt-PT" dirty="0"/>
              <a:t>Impressoras;</a:t>
            </a:r>
          </a:p>
          <a:p>
            <a:pPr marL="171450" indent="-171450">
              <a:buFontTx/>
              <a:buChar char="-"/>
            </a:pPr>
            <a:r>
              <a:rPr lang="pt-PT" dirty="0"/>
              <a:t>Consumíveis de impressão.</a:t>
            </a:r>
          </a:p>
          <a:p>
            <a:endParaRPr lang="pt-PT" dirty="0"/>
          </a:p>
        </p:txBody>
      </p:sp>
      <p:sp>
        <p:nvSpPr>
          <p:cNvPr id="20" name="Marcador de Posição do Texto 19">
            <a:extLst>
              <a:ext uri="{FF2B5EF4-FFF2-40B4-BE49-F238E27FC236}">
                <a16:creationId xmlns:a16="http://schemas.microsoft.com/office/drawing/2014/main" id="{42587EDF-2623-45AA-BE3E-0FC6CB29017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488209" y="3246369"/>
            <a:ext cx="2398375" cy="8389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dirty="0"/>
              <a:t>Equipamentos </a:t>
            </a:r>
          </a:p>
          <a:p>
            <a:pPr>
              <a:lnSpc>
                <a:spcPct val="100000"/>
              </a:lnSpc>
            </a:pPr>
            <a:r>
              <a:rPr lang="pt-PT" dirty="0"/>
              <a:t>de IT</a:t>
            </a:r>
          </a:p>
        </p:txBody>
      </p:sp>
      <p:pic>
        <p:nvPicPr>
          <p:cNvPr id="36" name="Marcador de Posição da Imagem 35">
            <a:extLst>
              <a:ext uri="{FF2B5EF4-FFF2-40B4-BE49-F238E27FC236}">
                <a16:creationId xmlns:a16="http://schemas.microsoft.com/office/drawing/2014/main" id="{6ED3013C-01AE-4DD6-A1DC-52B9FDD6A530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2"/>
          <a:srcRect l="19126" r="19126"/>
          <a:stretch>
            <a:fillRect/>
          </a:stretch>
        </p:blipFill>
        <p:spPr>
          <a:xfrm>
            <a:off x="8477502" y="741169"/>
            <a:ext cx="2253007" cy="2253007"/>
          </a:xfrm>
        </p:spPr>
      </p:pic>
      <p:pic>
        <p:nvPicPr>
          <p:cNvPr id="30" name="Marcador de Posição da Imagem 29" descr="Uma imagem com edifício, interior&#10;&#10;Descrição gerada automaticamente">
            <a:extLst>
              <a:ext uri="{FF2B5EF4-FFF2-40B4-BE49-F238E27FC236}">
                <a16:creationId xmlns:a16="http://schemas.microsoft.com/office/drawing/2014/main" id="{0B2B2A15-DB9B-470C-B8AA-6ABED839AE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56" r="16656"/>
          <a:stretch>
            <a:fillRect/>
          </a:stretch>
        </p:blipFill>
        <p:spPr>
          <a:xfrm>
            <a:off x="1623836" y="732465"/>
            <a:ext cx="2253007" cy="2253007"/>
          </a:xfrm>
        </p:spPr>
      </p:pic>
      <p:pic>
        <p:nvPicPr>
          <p:cNvPr id="34" name="Marcador de Posição da Imagem 33">
            <a:extLst>
              <a:ext uri="{FF2B5EF4-FFF2-40B4-BE49-F238E27FC236}">
                <a16:creationId xmlns:a16="http://schemas.microsoft.com/office/drawing/2014/main" id="{CFC438F7-AD85-4D0A-87D2-6FFBE804B85D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4"/>
          <a:srcRect l="1371" r="1371"/>
          <a:stretch>
            <a:fillRect/>
          </a:stretch>
        </p:blipFill>
        <p:spPr>
          <a:xfrm>
            <a:off x="5050667" y="736814"/>
            <a:ext cx="2253007" cy="2253007"/>
          </a:xfrm>
        </p:spPr>
      </p:pic>
      <p:sp>
        <p:nvSpPr>
          <p:cNvPr id="37" name="Marcador de Posição do Texto 2">
            <a:extLst>
              <a:ext uri="{FF2B5EF4-FFF2-40B4-BE49-F238E27FC236}">
                <a16:creationId xmlns:a16="http://schemas.microsoft.com/office/drawing/2014/main" id="{0484C682-0204-4643-97FF-0472A3AEA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2795" y="5371633"/>
            <a:ext cx="2782888" cy="9060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pt-PT" sz="13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Materiais recuperados:</a:t>
            </a:r>
          </a:p>
          <a:p>
            <a:pPr>
              <a:lnSpc>
                <a:spcPct val="110000"/>
              </a:lnSpc>
            </a:pPr>
            <a:r>
              <a:rPr lang="pt-PT" sz="1300" b="0" dirty="0">
                <a:solidFill>
                  <a:srgbClr val="676C6E"/>
                </a:solidFill>
                <a:latin typeface="Helvetica" pitchFamily="2" charset="0"/>
              </a:rPr>
              <a:t>- Cabos, betão, condensador, plásticos, metais ferrosos e não ferrosos.</a:t>
            </a:r>
          </a:p>
        </p:txBody>
      </p:sp>
      <p:sp>
        <p:nvSpPr>
          <p:cNvPr id="38" name="Marcador de Posição do Texto 11">
            <a:extLst>
              <a:ext uri="{FF2B5EF4-FFF2-40B4-BE49-F238E27FC236}">
                <a16:creationId xmlns:a16="http://schemas.microsoft.com/office/drawing/2014/main" id="{9CCEE851-4B0A-4D2C-8E3E-E1A38E6A726F}"/>
              </a:ext>
            </a:extLst>
          </p:cNvPr>
          <p:cNvSpPr txBox="1">
            <a:spLocks/>
          </p:cNvSpPr>
          <p:nvPr/>
        </p:nvSpPr>
        <p:spPr>
          <a:xfrm>
            <a:off x="8678577" y="5340832"/>
            <a:ext cx="2782606" cy="9368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rgbClr val="E7362C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t-PT" sz="13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Materiais recuperados:</a:t>
            </a:r>
          </a:p>
          <a:p>
            <a:pPr>
              <a:lnSpc>
                <a:spcPct val="110000"/>
              </a:lnSpc>
            </a:pPr>
            <a:r>
              <a:rPr lang="pt-PT" sz="1300" b="0" dirty="0">
                <a:solidFill>
                  <a:srgbClr val="676C6E"/>
                </a:solidFill>
                <a:latin typeface="Helvetica" pitchFamily="2" charset="0"/>
              </a:rPr>
              <a:t>- Cabos, materiais nobres, plásticos, metais ferrosos e não ferrosos.</a:t>
            </a:r>
          </a:p>
          <a:p>
            <a:pPr>
              <a:lnSpc>
                <a:spcPct val="110000"/>
              </a:lnSpc>
            </a:pPr>
            <a:endParaRPr lang="pt-PT" sz="13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2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BF951BDF-C0E8-4C51-B5C9-D5D247735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45828" y="5062965"/>
            <a:ext cx="3450172" cy="791254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pPr marL="171450" indent="-171450">
              <a:buFontTx/>
              <a:buChar char="-"/>
            </a:pPr>
            <a:r>
              <a:rPr lang="pt-PT" dirty="0"/>
              <a:t>Pilhas e baterias de comandos e brinquedos;</a:t>
            </a:r>
          </a:p>
          <a:p>
            <a:pPr marL="171450" indent="-171450">
              <a:buFontTx/>
              <a:buChar char="-"/>
            </a:pPr>
            <a:r>
              <a:rPr lang="pt-PT" dirty="0"/>
              <a:t>Baterias de telemóveis e computadores;</a:t>
            </a:r>
          </a:p>
          <a:p>
            <a:pPr marL="171450" indent="-171450">
              <a:buFontTx/>
              <a:buChar char="-"/>
            </a:pPr>
            <a:r>
              <a:rPr lang="pt-PT" dirty="0"/>
              <a:t>Pilhas de relógio.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6887935-43E5-4648-9B02-FFCC88B2FD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45828" y="3564743"/>
            <a:ext cx="2875643" cy="9411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dirty="0"/>
              <a:t>Pilhas e acumuladores portáteis</a:t>
            </a:r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F6A8DBB8-EAE7-48A0-AC0D-15B4C936CE9D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2EE16-62BA-564F-9FCE-9E7EA08EDE9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8ABF70C-60DF-4CEF-A82B-37E90AFF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900" dirty="0">
                <a:solidFill>
                  <a:srgbClr val="E7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Tipologias de RPA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9A1808BE-5B1E-49FE-A414-AFA6ECD6F9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48005" y="5062965"/>
            <a:ext cx="3089774" cy="1155730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Exemplos:</a:t>
            </a:r>
          </a:p>
          <a:p>
            <a:pPr marL="171450" indent="-171450">
              <a:buFontTx/>
              <a:buChar char="-"/>
            </a:pPr>
            <a:r>
              <a:rPr lang="pt-PT" dirty="0"/>
              <a:t>Baterias de UPS; </a:t>
            </a:r>
          </a:p>
          <a:p>
            <a:pPr marL="171450" indent="-171450">
              <a:buFontTx/>
              <a:buChar char="-"/>
            </a:pPr>
            <a:r>
              <a:rPr lang="pt-PT" dirty="0"/>
              <a:t>Baterias de iluminação de emergência;</a:t>
            </a:r>
          </a:p>
          <a:p>
            <a:pPr marL="171450" indent="-171450">
              <a:buFontTx/>
              <a:buChar char="-"/>
            </a:pPr>
            <a:r>
              <a:rPr lang="pt-PT" dirty="0"/>
              <a:t>Baterias de painéis fotovoltaicos;</a:t>
            </a:r>
          </a:p>
          <a:p>
            <a:pPr marL="171450" indent="-171450">
              <a:buFontTx/>
              <a:buChar char="-"/>
            </a:pPr>
            <a:r>
              <a:rPr lang="pt-PT" dirty="0"/>
              <a:t>Baterias de veículos elétricos.</a:t>
            </a:r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13E8137F-63A3-413F-A2B7-5CA1C12A511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48005" y="3568385"/>
            <a:ext cx="2875643" cy="9368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PT" dirty="0"/>
              <a:t>Pilhas e acumuladores industriais </a:t>
            </a:r>
          </a:p>
        </p:txBody>
      </p:sp>
      <p:pic>
        <p:nvPicPr>
          <p:cNvPr id="7" name="Marcador de Posição da Imagem 6" descr="Uma imagem com objeto, interior&#10;&#10;Descrição gerada automaticamente">
            <a:extLst>
              <a:ext uri="{FF2B5EF4-FFF2-40B4-BE49-F238E27FC236}">
                <a16:creationId xmlns:a16="http://schemas.microsoft.com/office/drawing/2014/main" id="{B2112791-3568-4D1E-972B-B0F49237BB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500" b="2500"/>
          <a:stretch>
            <a:fillRect/>
          </a:stretch>
        </p:blipFill>
        <p:spPr>
          <a:xfrm>
            <a:off x="2532357" y="1094198"/>
            <a:ext cx="2253007" cy="2253007"/>
          </a:xfrm>
        </p:spPr>
      </p:pic>
      <p:pic>
        <p:nvPicPr>
          <p:cNvPr id="27" name="Marcador de Posição da Imagem 26" descr="Uma imagem com dispositivo, garrafa, interior, preto&#10;&#10;Descrição gerada automaticamente">
            <a:extLst>
              <a:ext uri="{FF2B5EF4-FFF2-40B4-BE49-F238E27FC236}">
                <a16:creationId xmlns:a16="http://schemas.microsoft.com/office/drawing/2014/main" id="{98234F8A-690B-4E23-B887-8B43BB2AF2D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/>
          <a:srcRect l="15567" r="15567"/>
          <a:stretch>
            <a:fillRect/>
          </a:stretch>
        </p:blipFill>
        <p:spPr>
          <a:xfrm>
            <a:off x="6997510" y="1094197"/>
            <a:ext cx="2253007" cy="2253007"/>
          </a:xfrm>
        </p:spPr>
      </p:pic>
    </p:spTree>
    <p:extLst>
      <p:ext uri="{BB962C8B-B14F-4D97-AF65-F5344CB8AC3E}">
        <p14:creationId xmlns:p14="http://schemas.microsoft.com/office/powerpoint/2010/main" val="29866167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- novo verde">
  <a:themeElements>
    <a:clrScheme name="ERP_esquema de cor">
      <a:dk1>
        <a:srgbClr val="676C6E"/>
      </a:dk1>
      <a:lt1>
        <a:srgbClr val="FFFFFF"/>
      </a:lt1>
      <a:dk2>
        <a:srgbClr val="676C6E"/>
      </a:dk2>
      <a:lt2>
        <a:srgbClr val="E7E6E6"/>
      </a:lt2>
      <a:accent1>
        <a:srgbClr val="FF0000"/>
      </a:accent1>
      <a:accent2>
        <a:srgbClr val="E7362C"/>
      </a:accent2>
      <a:accent3>
        <a:srgbClr val="A5A5A5"/>
      </a:accent3>
      <a:accent4>
        <a:srgbClr val="E7362C"/>
      </a:accent4>
      <a:accent5>
        <a:srgbClr val="FF0000"/>
      </a:accent5>
      <a:accent6>
        <a:srgbClr val="E7362C"/>
      </a:accent6>
      <a:hlink>
        <a:srgbClr val="999899"/>
      </a:hlink>
      <a:folHlink>
        <a:srgbClr val="FF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39E3F00E40EEB4CB09E7F2DF9C091EE" ma:contentTypeVersion="11" ma:contentTypeDescription="Criar um novo documento." ma:contentTypeScope="" ma:versionID="6b9333b1e16242840724196bec84f033">
  <xsd:schema xmlns:xsd="http://www.w3.org/2001/XMLSchema" xmlns:xs="http://www.w3.org/2001/XMLSchema" xmlns:p="http://schemas.microsoft.com/office/2006/metadata/properties" xmlns:ns3="087ff0d4-5aa9-4baa-aeed-ba445a3327f2" xmlns:ns4="58298856-b9f7-40c8-aca7-02b815cac830" targetNamespace="http://schemas.microsoft.com/office/2006/metadata/properties" ma:root="true" ma:fieldsID="3e1352b3120cecda4c657f5377d48660" ns3:_="" ns4:_="">
    <xsd:import namespace="087ff0d4-5aa9-4baa-aeed-ba445a3327f2"/>
    <xsd:import namespace="58298856-b9f7-40c8-aca7-02b815cac83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ff0d4-5aa9-4baa-aeed-ba445a3327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Partilhado Com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Sugestão de Partilha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98856-b9f7-40c8-aca7-02b815cac8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AE312-41F3-450C-AF7F-2B646BA3C5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7ff0d4-5aa9-4baa-aeed-ba445a3327f2"/>
    <ds:schemaRef ds:uri="58298856-b9f7-40c8-aca7-02b815cac8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709126-9089-4651-8E8E-5D788207545C}">
  <ds:schemaRefs>
    <ds:schemaRef ds:uri="087ff0d4-5aa9-4baa-aeed-ba445a3327f2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58298856-b9f7-40c8-aca7-02b815cac830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3B2BA5-2F0F-4ADD-B742-6E0D5EABD5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266</Words>
  <Application>Microsoft Office PowerPoint</Application>
  <PresentationFormat>Ecrã Panorâmico</PresentationFormat>
  <Paragraphs>62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10" baseType="lpstr">
      <vt:lpstr>Arial</vt:lpstr>
      <vt:lpstr>Calibri</vt:lpstr>
      <vt:lpstr>Corbel</vt:lpstr>
      <vt:lpstr>Courier New</vt:lpstr>
      <vt:lpstr>Helvetica</vt:lpstr>
      <vt:lpstr>Helvetica Light</vt:lpstr>
      <vt:lpstr>Tema - novo verde</vt:lpstr>
      <vt:lpstr>Categorias Operacionais REEE</vt:lpstr>
      <vt:lpstr>Categorias Operacionais REEE</vt:lpstr>
      <vt:lpstr>Tipologias de RPA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Inês Fialho</cp:lastModifiedBy>
  <cp:revision>160</cp:revision>
  <dcterms:created xsi:type="dcterms:W3CDTF">2019-03-13T14:27:11Z</dcterms:created>
  <dcterms:modified xsi:type="dcterms:W3CDTF">2023-07-19T10:41:33Z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0x010100939E3F00E40EEB4CB09E7F2DF9C091EE</vt:lpwstr>
  </property>
</Properties>
</file>